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57" r:id="rId5"/>
    <p:sldId id="256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E687F-A3BE-47D4-A655-4B3E71519E42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50FBD-2717-4741-A9A4-8BAD46B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hyperlink" Target="https://commons.wikimedia.org/wiki/File:Old_crane.jpg?uselang=ru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s://commons.wikimedia.org/wiki/File:Roemerkran.jpg?uselang=ru" TargetMode="External"/><Relationship Id="rId10" Type="http://schemas.openxmlformats.org/officeDocument/2006/relationships/image" Target="../media/image9.jpeg"/><Relationship Id="rId4" Type="http://schemas.openxmlformats.org/officeDocument/2006/relationships/image" Target="../media/image6.jpeg"/><Relationship Id="rId9" Type="http://schemas.openxmlformats.org/officeDocument/2006/relationships/hyperlink" Target="https://commons.wikimedia.org/wiki/File:Heilbronn_Handkran_20050828.jpg?uselang=r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31464" y="1428736"/>
            <a:ext cx="481253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Профессия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Крановщик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628" y="4857760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Подготовил: </a:t>
            </a:r>
            <a:r>
              <a:rPr lang="ru-RU" dirty="0" err="1" smtClean="0"/>
              <a:t>Кореев</a:t>
            </a:r>
            <a:r>
              <a:rPr lang="ru-RU" dirty="0" smtClean="0"/>
              <a:t> Степан</a:t>
            </a:r>
            <a:endParaRPr lang="ru-RU" dirty="0"/>
          </a:p>
        </p:txBody>
      </p:sp>
      <p:pic>
        <p:nvPicPr>
          <p:cNvPr id="15362" name="Picture 2" descr="C:\Users\Мария\Desktop\Новая папка\GEDC2307.JPG"/>
          <p:cNvPicPr>
            <a:picLocks noChangeAspect="1" noChangeArrowheads="1"/>
          </p:cNvPicPr>
          <p:nvPr/>
        </p:nvPicPr>
        <p:blipFill>
          <a:blip r:embed="rId2" cstate="print"/>
          <a:srcRect t="366" r="6593"/>
          <a:stretch>
            <a:fillRect/>
          </a:stretch>
        </p:blipFill>
        <p:spPr bwMode="auto">
          <a:xfrm rot="5400000" flipH="1">
            <a:off x="-1381121" y="1333509"/>
            <a:ext cx="6905613" cy="4143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go4.imgsmail.ru/imgpreview?key=17ac4c63ae0297b6&amp;mb=imgdb_preview_1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00240"/>
            <a:ext cx="7358114" cy="459519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928670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great-kidsbedrooms.co.uk/media/wysiwyg/l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500438"/>
            <a:ext cx="5715008" cy="35197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285728"/>
            <a:ext cx="871540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Цели проекта:</a:t>
            </a:r>
            <a:endParaRPr lang="ru-RU" sz="2800" i="1" dirty="0" smtClean="0"/>
          </a:p>
          <a:p>
            <a:endParaRPr lang="ru-RU" sz="2400" dirty="0" smtClean="0"/>
          </a:p>
          <a:p>
            <a:r>
              <a:rPr lang="ru-RU" sz="2400" dirty="0" smtClean="0"/>
              <a:t>1. Создать модель крана.</a:t>
            </a:r>
          </a:p>
          <a:p>
            <a:r>
              <a:rPr lang="ru-RU" sz="2400" dirty="0" smtClean="0"/>
              <a:t>2. Проиллюстрировать как используются механизмы в работе     </a:t>
            </a:r>
          </a:p>
          <a:p>
            <a:r>
              <a:rPr lang="ru-RU" sz="2400" dirty="0" smtClean="0"/>
              <a:t>     крана.</a:t>
            </a:r>
          </a:p>
          <a:p>
            <a:r>
              <a:rPr lang="ru-RU" sz="2400" dirty="0" smtClean="0"/>
              <a:t>3. Определить перечень необходимых  деталей для создания </a:t>
            </a:r>
          </a:p>
          <a:p>
            <a:r>
              <a:rPr lang="ru-RU" sz="2400" dirty="0" smtClean="0"/>
              <a:t>     модели крана.</a:t>
            </a:r>
          </a:p>
          <a:p>
            <a:r>
              <a:rPr lang="ru-RU" sz="2400" dirty="0" smtClean="0"/>
              <a:t>4. Оценить работу крана.</a:t>
            </a:r>
          </a:p>
          <a:p>
            <a:r>
              <a:rPr lang="ru-RU" sz="2400" dirty="0" smtClean="0"/>
              <a:t>5. Разработать   систему для  создания новых  моделей крана.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ricker.ru/images/sets/7994_bricks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755571"/>
            <a:ext cx="4572000" cy="310242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596" y="428604"/>
            <a:ext cx="82153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Задачи: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Изучить имеющиеся литературу по  данному вопросу.</a:t>
            </a:r>
          </a:p>
          <a:p>
            <a:r>
              <a:rPr lang="ru-RU" sz="2800" dirty="0" smtClean="0"/>
              <a:t>2. Провести необходимые исследования для    </a:t>
            </a:r>
          </a:p>
          <a:p>
            <a:r>
              <a:rPr lang="ru-RU" sz="2800" dirty="0" smtClean="0"/>
              <a:t>     конструкции крана.</a:t>
            </a:r>
          </a:p>
          <a:p>
            <a:r>
              <a:rPr lang="ru-RU" sz="2800" dirty="0" smtClean="0"/>
              <a:t>3. Обработать и проанализировать полученные   </a:t>
            </a:r>
          </a:p>
          <a:p>
            <a:r>
              <a:rPr lang="ru-RU" sz="2800" dirty="0" smtClean="0"/>
              <a:t>    результаты</a:t>
            </a:r>
          </a:p>
          <a:p>
            <a:r>
              <a:rPr lang="ru-RU" sz="2800" dirty="0" smtClean="0"/>
              <a:t>4. Представить  результаты исследований</a:t>
            </a:r>
          </a:p>
          <a:p>
            <a:r>
              <a:rPr lang="ru-RU" sz="2800" dirty="0" smtClean="0"/>
              <a:t>    в виде модели.</a:t>
            </a:r>
          </a:p>
          <a:p>
            <a:r>
              <a:rPr lang="ru-RU" sz="2800" dirty="0" smtClean="0"/>
              <a:t>5. Сделать выводы о работе крана</a:t>
            </a:r>
          </a:p>
          <a:p>
            <a:r>
              <a:rPr lang="ru-RU" sz="2800" dirty="0" smtClean="0"/>
              <a:t>6. Подготовить проект к защите.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nsp.su/i/images/articles/technika/podemn_history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692948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57224" y="285728"/>
            <a:ext cx="8001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История развития крана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357290" y="521495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Древние греки применяли для подъема грузов приспособление "журавль" </a:t>
            </a:r>
            <a:endParaRPr lang="ru-RU" dirty="0"/>
          </a:p>
        </p:txBody>
      </p:sp>
      <p:pic>
        <p:nvPicPr>
          <p:cNvPr id="6" name="Рисунок 5" descr="http://www.nsp.su/i/images/articles/technika/podemn_history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357298"/>
            <a:ext cx="707236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85852" y="6000768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поворотные, стреловые и цепные краны</a:t>
            </a:r>
            <a:endParaRPr lang="ru-RU" sz="2800" dirty="0"/>
          </a:p>
        </p:txBody>
      </p:sp>
      <p:pic>
        <p:nvPicPr>
          <p:cNvPr id="8" name="Рисунок 7" descr="http://www.nsp.su/i/images/articles/technika/podemn_history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428736"/>
            <a:ext cx="535785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643042" y="5857892"/>
            <a:ext cx="6000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Применение противовесов значительно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уменьшило усилие для подъема груза.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upload.wikimedia.org/wikipedia/commons/thumb/c/ca/Roemerkran.jpg/220px-Roemerkran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00108"/>
            <a:ext cx="421481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00034" y="407194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Римский кран</a:t>
            </a:r>
            <a:endParaRPr lang="ru-RU" dirty="0"/>
          </a:p>
        </p:txBody>
      </p:sp>
      <p:pic>
        <p:nvPicPr>
          <p:cNvPr id="14" name="Рисунок 13" descr="https://upload.wikimedia.org/wikipedia/commons/thumb/0/0c/Old_crane.jpg/220px-Old_crane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22" y="928670"/>
            <a:ext cx="2743200" cy="365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857852" y="464344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Средневековый кран в Бельгии</a:t>
            </a:r>
            <a:endParaRPr lang="ru-RU" dirty="0"/>
          </a:p>
        </p:txBody>
      </p:sp>
      <p:pic>
        <p:nvPicPr>
          <p:cNvPr id="16" name="Рисунок 15" descr="https://upload.wikimedia.org/wikipedia/commons/thumb/e/e0/Heilbronn_Handkran_20050828.jpg/220px-Heilbronn_Handkran_20050828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08" y="3571876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571736" y="6286520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Кран с ручным приводом Германия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1027" grpId="0"/>
      <p:bldP spid="1027" grpId="1"/>
      <p:bldP spid="13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980728"/>
          </a:xfrm>
        </p:spPr>
        <p:txBody>
          <a:bodyPr/>
          <a:lstStyle/>
          <a:p>
            <a:r>
              <a:rPr lang="ru-RU" dirty="0" smtClean="0"/>
              <a:t>Самые необычные краны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052736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u="sng" dirty="0"/>
              <a:t>Самый большой в мире козловой кран стоимостью в 1 доллар</a:t>
            </a:r>
            <a:endParaRPr lang="ru-RU" sz="3200" dirty="0"/>
          </a:p>
        </p:txBody>
      </p:sp>
      <p:pic>
        <p:nvPicPr>
          <p:cNvPr id="5" name="Рисунок 4" descr="Kockums crane самый большой в мире козловой кран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727280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71600" y="764704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/>
              <a:t>Самый большой и мощный автомобильный кран в мире</a:t>
            </a:r>
            <a:endParaRPr lang="ru-RU" sz="3200" dirty="0"/>
          </a:p>
        </p:txBody>
      </p:sp>
      <p:pic>
        <p:nvPicPr>
          <p:cNvPr id="7" name="Рисунок 6" descr="Самый большой в мире автокран Liebherr LTM 11200-0.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67501"/>
            <a:ext cx="7200800" cy="448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Автокран Liebherr LTM 11200-0.1 рядом с ветротурбиной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204864"/>
            <a:ext cx="3826728" cy="4454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27584" y="1124744"/>
            <a:ext cx="75963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Самый высокий в мире кран.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928670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u="sng" dirty="0" smtClean="0"/>
              <a:t>Кран-гостиница</a:t>
            </a:r>
            <a:endParaRPr lang="ru-RU" sz="3600" dirty="0"/>
          </a:p>
        </p:txBody>
      </p:sp>
      <p:pic>
        <p:nvPicPr>
          <p:cNvPr id="10" name="Рисунок 9" descr="Кран-гостиница Харлинген Харбор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2071678"/>
            <a:ext cx="5300690" cy="4514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285984" y="1000108"/>
            <a:ext cx="4053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u="sng" dirty="0" smtClean="0"/>
              <a:t>Космические краны</a:t>
            </a:r>
            <a:endParaRPr lang="ru-RU" sz="3600" dirty="0"/>
          </a:p>
        </p:txBody>
      </p:sp>
      <p:pic>
        <p:nvPicPr>
          <p:cNvPr id="12" name="Рисунок 11" descr="Манипулятор Canadarm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2214554"/>
            <a:ext cx="606980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11265" grpId="0"/>
      <p:bldP spid="11265" grpId="1"/>
      <p:bldP spid="9" grpId="0"/>
      <p:bldP spid="9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662" y="285728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Схема крана</a:t>
            </a:r>
            <a:endParaRPr lang="ru-RU" sz="2800" dirty="0"/>
          </a:p>
        </p:txBody>
      </p:sp>
      <p:pic>
        <p:nvPicPr>
          <p:cNvPr id="1027" name="Picture 3" descr="C:\Users\Мария\Documents\Scanned Documents\Рисунок (32).jpg"/>
          <p:cNvPicPr>
            <a:picLocks noChangeAspect="1" noChangeArrowheads="1"/>
          </p:cNvPicPr>
          <p:nvPr/>
        </p:nvPicPr>
        <p:blipFill>
          <a:blip r:embed="rId2" cstate="print"/>
          <a:srcRect l="24191" t="18750" r="15588" b="21875"/>
          <a:stretch>
            <a:fillRect/>
          </a:stretch>
        </p:blipFill>
        <p:spPr bwMode="auto">
          <a:xfrm rot="5400000">
            <a:off x="1534006" y="-105301"/>
            <a:ext cx="5790239" cy="7858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я\Desktop\Робототехника\IMG_0007.JPG"/>
          <p:cNvPicPr>
            <a:picLocks noChangeAspect="1" noChangeArrowheads="1"/>
          </p:cNvPicPr>
          <p:nvPr/>
        </p:nvPicPr>
        <p:blipFill>
          <a:blip r:embed="rId2" cstate="print"/>
          <a:srcRect t="-389" r="167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Мария\Desktop\Робототехника\IMG_0008.JPG"/>
          <p:cNvPicPr>
            <a:picLocks noChangeAspect="1" noChangeArrowheads="1"/>
          </p:cNvPicPr>
          <p:nvPr/>
        </p:nvPicPr>
        <p:blipFill>
          <a:blip r:embed="rId3" cstate="print"/>
          <a:srcRect r="397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Мария\Desktop\Робототехника\IMG_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</p:spPr>
      </p:pic>
      <p:pic>
        <p:nvPicPr>
          <p:cNvPr id="2053" name="Picture 5" descr="C:\Users\Мария\Desktop\Робототехника\IMG_0015.JPG"/>
          <p:cNvPicPr>
            <a:picLocks noChangeAspect="1" noChangeArrowheads="1"/>
          </p:cNvPicPr>
          <p:nvPr/>
        </p:nvPicPr>
        <p:blipFill>
          <a:blip r:embed="rId5" cstate="print"/>
          <a:srcRect t="-391" r="22656"/>
          <a:stretch>
            <a:fillRect/>
          </a:stretch>
        </p:blipFill>
        <p:spPr bwMode="auto">
          <a:xfrm>
            <a:off x="0" y="-75550"/>
            <a:ext cx="9501222" cy="6933550"/>
          </a:xfrm>
          <a:prstGeom prst="rect">
            <a:avLst/>
          </a:prstGeom>
          <a:noFill/>
        </p:spPr>
      </p:pic>
      <p:pic>
        <p:nvPicPr>
          <p:cNvPr id="2054" name="Picture 6" descr="C:\Users\Мария\Desktop\Робототехника\IMG_00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</p:spPr>
      </p:pic>
      <p:pic>
        <p:nvPicPr>
          <p:cNvPr id="2055" name="Picture 7" descr="C:\Users\Мария\Desktop\Робототехника\IMG_0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</p:spPr>
      </p:pic>
      <p:pic>
        <p:nvPicPr>
          <p:cNvPr id="2057" name="Picture 9" descr="C:\Users\Мария\Desktop\Робототехника\IMG_0026.JPG"/>
          <p:cNvPicPr>
            <a:picLocks noChangeAspect="1" noChangeArrowheads="1"/>
          </p:cNvPicPr>
          <p:nvPr/>
        </p:nvPicPr>
        <p:blipFill>
          <a:blip r:embed="rId8" cstate="print"/>
          <a:srcRect l="33088"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57488" y="0"/>
            <a:ext cx="4518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Модель крана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9190" y="1142984"/>
            <a:ext cx="4572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Используемые механизмы: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</a:rPr>
              <a:t>Коронная зубчатая  </a:t>
            </a:r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</a:rPr>
              <a:t>передача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</a:rPr>
              <a:t>Червячная передача</a:t>
            </a:r>
            <a:endParaRPr lang="ru-RU" sz="3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я\Desktop\Робототехника\IMG_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28860" y="0"/>
            <a:ext cx="3651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Программа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hackedgadgets.com/wp-content/_Lego%20Mindstorms%20NXT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7967" y="3924280"/>
            <a:ext cx="3986033" cy="29337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214290"/>
            <a:ext cx="2660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Выводы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2"/>
            <a:ext cx="76438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Мной была создана модель крана, которая демонстрирует работу двух передач – </a:t>
            </a:r>
            <a:r>
              <a:rPr lang="ru-RU" sz="2800" dirty="0" smtClean="0"/>
              <a:t>коронной зубчатой </a:t>
            </a:r>
            <a:r>
              <a:rPr lang="ru-RU" sz="2800" dirty="0" smtClean="0"/>
              <a:t>и червячной.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/>
              <a:t>Изучена литература по  данному вопросу.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/>
              <a:t>Проведены необходимые исследования.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/>
              <a:t>Подготовлена и представлена  </a:t>
            </a:r>
          </a:p>
          <a:p>
            <a:pPr marL="342900" indent="-342900"/>
            <a:r>
              <a:rPr lang="ru-RU" sz="2800" dirty="0" smtClean="0"/>
              <a:t>    презентация по результатам</a:t>
            </a:r>
          </a:p>
          <a:p>
            <a:pPr marL="342900" indent="-342900"/>
            <a:r>
              <a:rPr lang="ru-RU" sz="2800" dirty="0" smtClean="0"/>
              <a:t>    исследований.</a:t>
            </a:r>
          </a:p>
          <a:p>
            <a:pPr marL="342900" indent="-342900">
              <a:buFontTx/>
              <a:buAutoNum type="arabicPeriod"/>
            </a:pPr>
            <a:endParaRPr lang="ru-RU" sz="2800" dirty="0" smtClean="0"/>
          </a:p>
          <a:p>
            <a:pPr marL="342900" indent="-342900">
              <a:buFontTx/>
              <a:buAutoNum type="arabicPeriod"/>
            </a:pPr>
            <a:endParaRPr lang="ru-RU" sz="2800" dirty="0" smtClean="0"/>
          </a:p>
          <a:p>
            <a:pPr marL="342900" indent="-342900">
              <a:buAutoNum type="arabicPeriod"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229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Самые необычные краны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Самые необычные краны</dc:title>
  <dc:creator>318</dc:creator>
  <cp:lastModifiedBy>User</cp:lastModifiedBy>
  <cp:revision>18</cp:revision>
  <dcterms:created xsi:type="dcterms:W3CDTF">2016-04-14T07:16:52Z</dcterms:created>
  <dcterms:modified xsi:type="dcterms:W3CDTF">2016-04-17T05:36:18Z</dcterms:modified>
</cp:coreProperties>
</file>