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theme/theme2.xml" Type="http://schemas.openxmlformats.org/officeDocument/2006/relationships/theme" Id="rId1"/><Relationship Target="slides/slide8.xml" Type="http://schemas.openxmlformats.org/officeDocument/2006/relationships/slide" Id="rId13"/><Relationship Target="slides/slide18.xml" Type="http://schemas.openxmlformats.org/officeDocument/2006/relationships/slide" Id="rId2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6901800" cx="91440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" name="Shape 9"/>
          <p:cNvSpPr/>
          <p:nvPr/>
        </p:nvSpPr>
        <p:spPr>
          <a:xfrm flipH="1">
            <a:off y="16052" x="-3832"/>
            <a:ext cy="6881034" cx="10925833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" name="Shape 10"/>
          <p:cNvSpPr/>
          <p:nvPr/>
        </p:nvSpPr>
        <p:spPr>
          <a:xfrm flipH="1">
            <a:off y="881" x="14659"/>
            <a:ext cy="6881034" cx="10500940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/>
        </p:txBody>
      </p:sp>
      <p:sp>
        <p:nvSpPr>
          <p:cNvPr id="11" name="Shape 11"/>
          <p:cNvSpPr/>
          <p:nvPr/>
        </p:nvSpPr>
        <p:spPr>
          <a:xfrm>
            <a:off y="-881" x="-846666"/>
            <a:ext cy="6906895" cx="2167466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" name="Shape 12"/>
          <p:cNvSpPr/>
          <p:nvPr/>
        </p:nvSpPr>
        <p:spPr>
          <a:xfrm rot="10800000" flipH="1">
            <a:off y="-4974" x="-524933"/>
            <a:ext cy="6906895" cx="1403434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" name="Shape 13"/>
          <p:cNvSpPr txBox="1"/>
          <p:nvPr>
            <p:ph type="ctrTitle"/>
          </p:nvPr>
        </p:nvSpPr>
        <p:spPr>
          <a:xfrm>
            <a:off y="1656080" x="1082040"/>
            <a:ext cy="1470000" cx="7050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y="3230880" x="1082040"/>
            <a:ext cy="925499" cx="7035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r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r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r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r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r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r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r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r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 rot="10800000" flipH="1">
            <a:off y="-4700" x="-348182"/>
            <a:ext cy="6862700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y="1658990" x="457200"/>
            <a:ext cy="4840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 indent="-285750" marL="74295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 indent="-228600" marL="114300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 indent="-228600" marL="160020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 indent="-228600" marL="205740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 indent="-228600" marL="251460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 indent="-228600" marL="297180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 indent="-228600" marL="342900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baseline="0"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 indent="-228600" marL="388620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baseline="0"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" name="Shape 18"/>
          <p:cNvSpPr/>
          <p:nvPr/>
        </p:nvSpPr>
        <p:spPr>
          <a:xfrm rot="10800000" flipH="1">
            <a:off y="-4700" x="-1118653"/>
            <a:ext cy="6862700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" name="Shape 19"/>
          <p:cNvSpPr/>
          <p:nvPr/>
        </p:nvSpPr>
        <p:spPr>
          <a:xfrm rot="10800000">
            <a:off y="-6969" x="8088846"/>
            <a:ext cy="6864969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y="274637" x="457200"/>
            <a:ext cy="1325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/>
          <p:nvPr/>
        </p:nvSpPr>
        <p:spPr>
          <a:xfrm rot="10800000" flipH="1">
            <a:off y="-4700" x="-348182"/>
            <a:ext cy="6862700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3" name="Shape 23"/>
          <p:cNvSpPr/>
          <p:nvPr/>
        </p:nvSpPr>
        <p:spPr>
          <a:xfrm rot="10800000" flipH="1">
            <a:off y="-4700" x="-1118653"/>
            <a:ext cy="6862700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4" name="Shape 24"/>
          <p:cNvSpPr/>
          <p:nvPr/>
        </p:nvSpPr>
        <p:spPr>
          <a:xfrm rot="10800000">
            <a:off y="-6969" x="8088846"/>
            <a:ext cy="6864969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y="274637" x="457200"/>
            <a:ext cy="1325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1658990" x="457200"/>
            <a:ext cy="4840199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buNone/>
              <a:defRPr sz="2800"/>
            </a:lvl1pPr>
            <a:lvl2pPr rtl="0">
              <a:buNone/>
              <a:defRPr sz="2400"/>
            </a:lvl2pPr>
            <a:lvl3pPr rtl="0">
              <a:buNone/>
              <a:defRPr sz="20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y="1658990" x="4648200"/>
            <a:ext cy="4840199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buNone/>
              <a:defRPr sz="2800"/>
            </a:lvl1pPr>
            <a:lvl2pPr rtl="0">
              <a:buNone/>
              <a:defRPr sz="2400"/>
            </a:lvl2pPr>
            <a:lvl3pPr rtl="0">
              <a:buNone/>
              <a:defRPr sz="20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 rot="10800000" flipH="1">
            <a:off y="-4700" x="-348182"/>
            <a:ext cy="6862700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0" name="Shape 30"/>
          <p:cNvSpPr/>
          <p:nvPr/>
        </p:nvSpPr>
        <p:spPr>
          <a:xfrm rot="10800000" flipH="1">
            <a:off y="-4700" x="-1118653"/>
            <a:ext cy="6862700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1" name="Shape 31"/>
          <p:cNvSpPr/>
          <p:nvPr/>
        </p:nvSpPr>
        <p:spPr>
          <a:xfrm rot="10800000">
            <a:off y="-6969" x="8088846"/>
            <a:ext cy="6864969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y="274637" x="457200"/>
            <a:ext cy="1325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34" name="Shape 34"/>
          <p:cNvGrpSpPr/>
          <p:nvPr/>
        </p:nvGrpSpPr>
        <p:grpSpPr>
          <a:xfrm>
            <a:off y="4933386" x="-6264"/>
            <a:ext cy="3100650" cx="9150267"/>
            <a:chOff y="4933386" x="-6264"/>
            <a:chExt cy="3100650" cx="9150267"/>
          </a:xfrm>
        </p:grpSpPr>
        <p:sp>
          <p:nvSpPr>
            <p:cNvPr id="35" name="Shape 35"/>
            <p:cNvSpPr/>
            <p:nvPr/>
          </p:nvSpPr>
          <p:spPr>
            <a:xfrm>
              <a:off y="5537200" x="-7"/>
              <a:ext cy="1574769" cx="9144008"/>
            </a:xfrm>
            <a:custGeom>
              <a:pathLst>
                <a:path w="9144009" extrusionOk="0" h="1257301">
                  <a:moveTo>
                    <a:pt y="266700" x="5"/>
                  </a:moveTo>
                  <a:cubicBezTo>
                    <a:pt y="1257301" x="8115305"/>
                    <a:pt y="0" x="7620009"/>
                    <a:pt y="186267" x="9144009"/>
                  </a:cubicBezTo>
                  <a:cubicBezTo>
                    <a:pt y="441678" x="9144008"/>
                    <a:pt y="818763" x="9143998"/>
                    <a:pt y="1074174" x="9143997"/>
                  </a:cubicBezTo>
                  <a:lnTo>
                    <a:pt y="1086874" x="0"/>
                  </a:lnTo>
                  <a:cubicBezTo>
                    <a:pt y="854041" x="0"/>
                    <a:pt y="499533" x="5"/>
                    <a:pt y="266700" x="5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6" name="Shape 36"/>
            <p:cNvSpPr/>
            <p:nvPr/>
          </p:nvSpPr>
          <p:spPr>
            <a:xfrm rot="5400000" flipH="1">
              <a:off y="1908578" x="3018543"/>
              <a:ext cy="9150266" cx="3100650"/>
            </a:xfrm>
            <a:custGeom>
              <a:pathLst>
                <a:path w="8053639" extrusionOk="0" h="6879900">
                  <a:moveTo>
                    <a:pt y="16025" x="4696126"/>
                  </a:moveTo>
                  <a:lnTo>
                    <a:pt y="0" x="2920537"/>
                  </a:lnTo>
                  <a:cubicBezTo>
                    <a:pt y="2293300" x="2927053"/>
                    <a:pt y="4586600" x="2933568"/>
                    <a:pt y="6879900" x="2940084"/>
                  </a:cubicBezTo>
                  <a:lnTo>
                    <a:pt y="6861462" x="4085318"/>
                  </a:lnTo>
                  <a:cubicBezTo>
                    <a:pt y="4651267" x="8053639"/>
                    <a:pt y="3113439" x="0"/>
                    <a:pt y="16025" x="4696126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%" r="100%"/>
              </a:path>
              <a:tileRect b="-100%" l="-100%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7" name="Shape 37"/>
            <p:cNvSpPr/>
            <p:nvPr/>
          </p:nvSpPr>
          <p:spPr>
            <a:xfrm>
              <a:off y="5740400" x="-7"/>
              <a:ext cy="1574769" cx="9144010"/>
            </a:xfrm>
            <a:custGeom>
              <a:pathLst>
                <a:path w="9144011" extrusionOk="0" h="1257301">
                  <a:moveTo>
                    <a:pt y="266700" x="7"/>
                  </a:moveTo>
                  <a:cubicBezTo>
                    <a:pt y="1257301" x="8115307"/>
                    <a:pt y="0" x="7620011"/>
                    <a:pt y="186267" x="9144011"/>
                  </a:cubicBezTo>
                  <a:lnTo>
                    <a:pt y="921775" x="9144011"/>
                  </a:lnTo>
                  <a:lnTo>
                    <a:pt y="931914" x="0"/>
                  </a:lnTo>
                  <a:cubicBezTo>
                    <a:pt y="699081" x="0"/>
                    <a:pt y="499533" x="7"/>
                    <a:pt y="266700" x="7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38" name="Shape 38"/>
          <p:cNvSpPr txBox="1"/>
          <p:nvPr>
            <p:ph idx="1" type="body"/>
          </p:nvPr>
        </p:nvSpPr>
        <p:spPr>
          <a:xfrm>
            <a:off y="5367337" x="1792288"/>
            <a:ext cy="8048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indent="152400" marL="0">
              <a:buSzPct val="100000"/>
              <a:buFont typeface="Trebuchet MS"/>
              <a:buNone/>
              <a:defRPr sz="2400"/>
            </a:lvl1pPr>
            <a:lvl2pPr algn="ctr" rtl="0" indent="152400" marL="0">
              <a:buSzPct val="100000"/>
              <a:buFont typeface="Trebuchet MS"/>
              <a:buNone/>
              <a:defRPr sz="2400"/>
            </a:lvl2pPr>
            <a:lvl3pPr algn="ctr" rtl="0" indent="152400" marL="0">
              <a:buSzPct val="100000"/>
              <a:buFont typeface="Trebuchet MS"/>
              <a:buNone/>
              <a:defRPr sz="2400"/>
            </a:lvl3pPr>
            <a:lvl4pPr algn="ctr" rtl="0" indent="152400" marL="0">
              <a:buSzPct val="100000"/>
              <a:buFont typeface="Trebuchet MS"/>
              <a:buNone/>
              <a:defRPr sz="2400"/>
            </a:lvl4pPr>
            <a:lvl5pPr algn="ctr" rtl="0" indent="152400" marL="0">
              <a:buSzPct val="100000"/>
              <a:buFont typeface="Trebuchet MS"/>
              <a:buNone/>
              <a:defRPr sz="2400"/>
            </a:lvl5pPr>
            <a:lvl6pPr algn="ctr" rtl="0" indent="152400" marL="0">
              <a:buSzPct val="100000"/>
              <a:buFont typeface="Trebuchet MS"/>
              <a:buNone/>
              <a:defRPr sz="2400"/>
            </a:lvl6pPr>
            <a:lvl7pPr algn="ctr" rtl="0" indent="152400" marL="0">
              <a:buSzPct val="100000"/>
              <a:buFont typeface="Trebuchet MS"/>
              <a:buNone/>
              <a:defRPr sz="2400"/>
            </a:lvl7pPr>
            <a:lvl8pPr algn="ctr" rtl="0" indent="152400" marL="0">
              <a:buSzPct val="100000"/>
              <a:buFont typeface="Trebuchet MS"/>
              <a:buNone/>
              <a:defRPr sz="2400"/>
            </a:lvl8pPr>
            <a:lvl9pPr algn="ctr" rtl="0" indent="152400" marL="0">
              <a:buSzPct val="100000"/>
              <a:buFont typeface="Trebuchet MS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325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54000" mar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trike="noStrike" u="none" b="1" cap="none" baseline="0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 indent="254000" mar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trike="noStrike" u="none" b="1" cap="none" baseline="0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 indent="254000" mar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trike="noStrike" u="none" b="1" cap="none" baseline="0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 indent="254000" mar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trike="noStrike" u="none" b="1" cap="none" baseline="0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 indent="254000" mar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trike="noStrike" u="none" b="1" cap="none" baseline="0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 indent="254000" mar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trike="noStrike" u="none" b="1" cap="none" baseline="0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 indent="254000" mar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trike="noStrike" u="none" b="1" cap="none" baseline="0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 indent="254000" mar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trike="noStrike" u="none" b="1" cap="none" baseline="0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 indent="254000" mar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trike="noStrike" u="none" b="1" cap="none" baseline="0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727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trike="noStrike" u="none" b="0" cap="none" baseline="0" sz="3200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 indent="-285750" marL="74295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2800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 indent="-228600" marL="114300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 indent="-228600" marL="160020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trike="noStrike" u="none" b="0" cap="none" baseline="0" sz="2000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 indent="-228600" marL="205740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2000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 indent="-228600" marL="251460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2000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 indent="-228600" marL="297180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trike="noStrike" u="none" b="0" cap="none" baseline="0" sz="2000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 indent="-228600" marL="342900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2000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 indent="-228600" marL="388620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2000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3.jpg" Type="http://schemas.openxmlformats.org/officeDocument/2006/relationships/image" Id="rId4"/><Relationship Target="../media/image21.jpg" Type="http://schemas.openxmlformats.org/officeDocument/2006/relationships/image" Id="rId3"/><Relationship Target="../media/image25.jpg" Type="http://schemas.openxmlformats.org/officeDocument/2006/relationships/image" Id="rId6"/><Relationship Target="../media/image24.jp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7.jpg" Type="http://schemas.openxmlformats.org/officeDocument/2006/relationships/image" Id="rId4"/><Relationship Target="../media/image20.jpg" Type="http://schemas.openxmlformats.org/officeDocument/2006/relationships/image" Id="rId3"/><Relationship Target="../media/image26.jp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9.jpg" Type="http://schemas.openxmlformats.org/officeDocument/2006/relationships/image" Id="rId4"/><Relationship Target="../media/image28.jpg" Type="http://schemas.openxmlformats.org/officeDocument/2006/relationships/image" Id="rId3"/><Relationship Target="../media/image30.jpg" Type="http://schemas.openxmlformats.org/officeDocument/2006/relationships/image" Id="rId6"/><Relationship Target="../media/image22.jpg" Type="http://schemas.openxmlformats.org/officeDocument/2006/relationships/image" Id="rId5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2.jpg" Type="http://schemas.openxmlformats.org/officeDocument/2006/relationships/image" Id="rId4"/><Relationship Target="../media/image31.jpg" Type="http://schemas.openxmlformats.org/officeDocument/2006/relationships/image" Id="rId3"/><Relationship Target="../media/image34.jpg" Type="http://schemas.openxmlformats.org/officeDocument/2006/relationships/image" Id="rId5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5.jpg" Type="http://schemas.openxmlformats.org/officeDocument/2006/relationships/image" Id="rId4"/><Relationship Target="../media/image33.jpg" Type="http://schemas.openxmlformats.org/officeDocument/2006/relationships/image" Id="rId3"/><Relationship Target="../media/image36.jpg" Type="http://schemas.openxmlformats.org/officeDocument/2006/relationships/image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8.jpg" Type="http://schemas.openxmlformats.org/officeDocument/2006/relationships/image" Id="rId4"/><Relationship Target="../media/image37.jpg" Type="http://schemas.openxmlformats.org/officeDocument/2006/relationships/image" Id="rId3"/><Relationship Target="../media/image39.jpg" Type="http://schemas.openxmlformats.org/officeDocument/2006/relationships/image" Id="rId5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1.jpg" Type="http://schemas.openxmlformats.org/officeDocument/2006/relationships/image" Id="rId4"/><Relationship Target="../media/image40.jpg" Type="http://schemas.openxmlformats.org/officeDocument/2006/relationships/image" Id="rId3"/><Relationship Target="../media/image42.jpg" Type="http://schemas.openxmlformats.org/officeDocument/2006/relationships/image" Id="rId5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3.jpg" Type="http://schemas.openxmlformats.org/officeDocument/2006/relationships/image" Id="rId4"/><Relationship Target="../media/image44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5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jpg" Type="http://schemas.openxmlformats.org/officeDocument/2006/relationships/image" Id="rId4"/><Relationship Target="../media/image08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jp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jpg" Type="http://schemas.openxmlformats.org/officeDocument/2006/relationships/image" Id="rId4"/><Relationship Target="../media/image03.jpg" Type="http://schemas.openxmlformats.org/officeDocument/2006/relationships/image" Id="rId3"/><Relationship Target="../media/image11.jpg" Type="http://schemas.openxmlformats.org/officeDocument/2006/relationships/image" Id="rId6"/><Relationship Target="../media/image07.jp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jpg" Type="http://schemas.openxmlformats.org/officeDocument/2006/relationships/image" Id="rId4"/><Relationship Target="../media/image12.jpg" Type="http://schemas.openxmlformats.org/officeDocument/2006/relationships/image" Id="rId3"/><Relationship Target="../media/image10.jpg" Type="http://schemas.openxmlformats.org/officeDocument/2006/relationships/image" Id="rId6"/><Relationship Target="../media/image16.jp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7.jpg" Type="http://schemas.openxmlformats.org/officeDocument/2006/relationships/image" Id="rId4"/><Relationship Target="../media/image14.jpg" Type="http://schemas.openxmlformats.org/officeDocument/2006/relationships/image" Id="rId3"/><Relationship Target="../media/image19.jpg" Type="http://schemas.openxmlformats.org/officeDocument/2006/relationships/image" Id="rId6"/><Relationship Target="../media/image15.jp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155CC"/>
        </a:solidFill>
      </p:bgPr>
    </p:bg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/>
        </p:nvSpPr>
        <p:spPr>
          <a:xfrm>
            <a:off y="154755" x="233841"/>
            <a:ext cy="6548488" cx="432937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2" name="Shape 42"/>
          <p:cNvSpPr txBox="1"/>
          <p:nvPr/>
        </p:nvSpPr>
        <p:spPr>
          <a:xfrm>
            <a:off y="88085" x="4757021"/>
            <a:ext cy="6906600" cx="42465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ru" i="1">
                <a:solidFill>
                  <a:srgbClr val="CFE2F3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sz="1800" lang="ru" i="1">
                <a:solidFill>
                  <a:srgbClr val="CFE2F3"/>
                </a:solidFill>
                <a:latin typeface="Georgia"/>
                <a:ea typeface="Georgia"/>
                <a:cs typeface="Georgia"/>
                <a:sym typeface="Georgia"/>
              </a:rPr>
              <a:t>      </a:t>
            </a:r>
            <a:r>
              <a:rPr sz="1800" lang="ru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Здравствуй, Зайка-Познайка!</a:t>
            </a:r>
          </a:p>
          <a:p>
            <a:pPr rtl="0" lvl="0">
              <a:buNone/>
            </a:pPr>
            <a:r>
              <a:rPr sz="1800" lang="ru" i="1">
                <a:solidFill>
                  <a:srgbClr val="CFE2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Это снова я - </a:t>
            </a:r>
            <a:r>
              <a:rPr sz="1800" lang="ru" i="1">
                <a:solidFill>
                  <a:srgbClr val="93C4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Углачёва Маргарита, </a:t>
            </a:r>
            <a:r>
              <a:rPr sz="1800" lang="ru" i="1">
                <a:solidFill>
                  <a:srgbClr val="CFE2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учащаяся</a:t>
            </a:r>
            <a:r>
              <a:rPr sz="1800" lang="ru" i="1">
                <a:solidFill>
                  <a:srgbClr val="93C4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"в" </a:t>
            </a:r>
            <a:r>
              <a:rPr sz="1800" lang="ru" i="1">
                <a:solidFill>
                  <a:srgbClr val="CFE2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класса,</a:t>
            </a:r>
            <a:r>
              <a:rPr sz="1800" lang="ru" i="1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800" lang="ru" i="1">
                <a:solidFill>
                  <a:srgbClr val="93C4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СОШ №2, </a:t>
            </a:r>
            <a:r>
              <a:rPr sz="1800" lang="ru" i="1">
                <a:solidFill>
                  <a:srgbClr val="CFE2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станицы </a:t>
            </a:r>
            <a:r>
              <a:rPr sz="1800" lang="ru" i="1">
                <a:solidFill>
                  <a:srgbClr val="93C4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Медвёдовская, Краснодарского края.</a:t>
            </a:r>
          </a:p>
          <a:p>
            <a:pPr>
              <a:buNone/>
            </a:pPr>
            <a:r>
              <a:rPr sz="1800" lang="ru" i="1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sz="1700" lang="ru" i="1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Я опять решила принять участие в твоих интереснейших конкурсах. И теперь я буду не только показывать, но и рассказывать , как можно сделать подарок для любимой мамочки своими руками.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y="3104744" x="4992671"/>
            <a:ext cy="3598499" cx="3775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sz="1800" lang="ru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sz="1600" lang="ru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марта - </a:t>
            </a:r>
            <a:r>
              <a:rPr sz="1600" lang="ru" i="1">
                <a:solidFill>
                  <a:srgbClr val="D5A6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праздник мам.</a:t>
            </a:r>
          </a:p>
          <a:p>
            <a:pPr rtl="0" lvl="0">
              <a:buNone/>
            </a:pPr>
            <a:r>
              <a:rPr sz="1600" lang="ru" i="1">
                <a:solidFill>
                  <a:srgbClr val="D5A6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Тук-тук - стучится в двери к нам.</a:t>
            </a:r>
          </a:p>
          <a:p>
            <a:pPr rtl="0" lvl="0">
              <a:buNone/>
            </a:pPr>
            <a:r>
              <a:rPr sz="1600" lang="ru" i="1">
                <a:solidFill>
                  <a:srgbClr val="D5A6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 только в тот приходит дом,</a:t>
            </a:r>
          </a:p>
          <a:p>
            <a:pPr rtl="0" lvl="0">
              <a:buNone/>
            </a:pPr>
            <a:r>
              <a:rPr sz="1600" lang="ru" i="1">
                <a:solidFill>
                  <a:srgbClr val="D5A6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 помогают маме.</a:t>
            </a:r>
          </a:p>
          <a:p>
            <a:pPr rtl="0" lvl="0">
              <a:buNone/>
            </a:pPr>
            <a:r>
              <a:rPr sz="1600" lang="ru" i="1">
                <a:solidFill>
                  <a:srgbClr val="D5A6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пол для мамы подметем,</a:t>
            </a:r>
          </a:p>
          <a:p>
            <a:pPr rtl="0" lvl="0">
              <a:buNone/>
            </a:pPr>
            <a:r>
              <a:rPr sz="1600" lang="ru" i="1">
                <a:solidFill>
                  <a:srgbClr val="D5A6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стол накроем сами.</a:t>
            </a:r>
          </a:p>
          <a:p>
            <a:pPr rtl="0" lvl="0">
              <a:buNone/>
            </a:pPr>
            <a:r>
              <a:rPr sz="1600" lang="ru" i="1">
                <a:solidFill>
                  <a:srgbClr val="D5A6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Поможем ей сварить обед,</a:t>
            </a:r>
          </a:p>
          <a:p>
            <a:pPr rtl="0" lvl="0">
              <a:buNone/>
            </a:pPr>
            <a:r>
              <a:rPr sz="1600" lang="ru" i="1">
                <a:solidFill>
                  <a:srgbClr val="D5A6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с ней споем, станцуем.</a:t>
            </a:r>
          </a:p>
          <a:p>
            <a:pPr rtl="0" lvl="0">
              <a:buNone/>
            </a:pPr>
            <a:r>
              <a:rPr sz="1600" lang="ru" i="1">
                <a:solidFill>
                  <a:srgbClr val="D5A6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краскою ее портрет</a:t>
            </a:r>
          </a:p>
          <a:p>
            <a:pPr rtl="0" lvl="0">
              <a:buNone/>
            </a:pPr>
            <a:r>
              <a:rPr sz="1600" lang="ru" i="1">
                <a:solidFill>
                  <a:srgbClr val="D5A6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подарок нарисуем.</a:t>
            </a:r>
          </a:p>
          <a:p>
            <a:pPr rtl="0" lvl="0">
              <a:buNone/>
            </a:pPr>
            <a:r>
              <a:rPr sz="1600" lang="ru" i="1">
                <a:solidFill>
                  <a:srgbClr val="D5A6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"Их не узнать, вот это да!" -</a:t>
            </a:r>
          </a:p>
          <a:p>
            <a:pPr rtl="0" lvl="0">
              <a:buNone/>
            </a:pPr>
            <a:r>
              <a:rPr sz="1600" lang="ru" i="1">
                <a:solidFill>
                  <a:srgbClr val="D5A6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Тут мама скажет людям.</a:t>
            </a:r>
          </a:p>
          <a:p>
            <a:pPr rtl="0" lvl="0">
              <a:buNone/>
            </a:pPr>
            <a:r>
              <a:rPr sz="1600" lang="ru" i="1">
                <a:solidFill>
                  <a:srgbClr val="D5A6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мы всегда, а мы всегда,</a:t>
            </a:r>
          </a:p>
          <a:p>
            <a:pPr rtl="0" lvl="0">
              <a:buNone/>
            </a:pPr>
            <a:r>
              <a:rPr sz="1600" lang="ru" i="1">
                <a:solidFill>
                  <a:srgbClr val="D5A6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Всегда такими будем.</a:t>
            </a: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/>
        </p:nvSpPr>
        <p:spPr>
          <a:xfrm>
            <a:off y="1121257" x="242127"/>
            <a:ext cy="2591293" cx="293185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2" name="Shape 122"/>
          <p:cNvSpPr/>
          <p:nvPr/>
        </p:nvSpPr>
        <p:spPr>
          <a:xfrm>
            <a:off y="406087" x="3329169"/>
            <a:ext cy="2589554" cx="303182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23" name="Shape 123"/>
          <p:cNvSpPr txBox="1"/>
          <p:nvPr/>
        </p:nvSpPr>
        <p:spPr>
          <a:xfrm>
            <a:off y="140943" x="6483593"/>
            <a:ext cy="6554100" cx="27309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ru">
                <a:solidFill>
                  <a:srgbClr val="CFE2F3"/>
                </a:solidFill>
              </a:rPr>
              <a:t>  Когда определимся </a:t>
            </a:r>
          </a:p>
          <a:p>
            <a:pPr rtl="0" lvl="0">
              <a:buNone/>
            </a:pPr>
            <a:r>
              <a:rPr sz="1800" lang="ru">
                <a:solidFill>
                  <a:srgbClr val="CFE2F3"/>
                </a:solidFill>
              </a:rPr>
              <a:t>с цветом будущих цветов и бабочек, приступаем к их выполнению. Я решила, что мои бабочки будут двухцветными: сине - красными.У меня их будет четыре. Нижние бабочки - побольше. Для них квадратик 6см x 6 см синего цвета, складываем пополам, укладываем на него шаблон бабочки, обводим. Так же поступаем и с меньшей бабочкой. Только для неё берём квадратик 5,5 см x 5,5 см красного цвета. Затем вырезаем по линии.Затем склеиваем бабочек... </a:t>
            </a:r>
          </a:p>
        </p:txBody>
      </p:sp>
      <p:sp>
        <p:nvSpPr>
          <p:cNvPr id="124" name="Shape 124"/>
          <p:cNvSpPr/>
          <p:nvPr/>
        </p:nvSpPr>
        <p:spPr>
          <a:xfrm>
            <a:off y="4267638" x="246653"/>
            <a:ext cy="2268829" cx="292280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25" name="Shape 125"/>
          <p:cNvSpPr/>
          <p:nvPr/>
        </p:nvSpPr>
        <p:spPr>
          <a:xfrm>
            <a:off y="3589226" x="3329169"/>
            <a:ext cy="2475943" cx="295066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/>
        </p:nvSpPr>
        <p:spPr>
          <a:xfrm>
            <a:off y="200060" x="264245"/>
            <a:ext cy="2608438" cx="554820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31" name="Shape 131"/>
          <p:cNvSpPr/>
          <p:nvPr/>
        </p:nvSpPr>
        <p:spPr>
          <a:xfrm>
            <a:off y="200060" x="6017273"/>
            <a:ext cy="3890114" cx="292358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32" name="Shape 132"/>
          <p:cNvSpPr/>
          <p:nvPr/>
        </p:nvSpPr>
        <p:spPr>
          <a:xfrm rot="5372948" flipH="1">
            <a:off y="2819199" x="369187"/>
            <a:ext cy="3966585" cx="377833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33" name="Shape 133"/>
          <p:cNvSpPr txBox="1"/>
          <p:nvPr/>
        </p:nvSpPr>
        <p:spPr>
          <a:xfrm>
            <a:off y="4090174" x="4333653"/>
            <a:ext cy="2774699" cx="48888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ru">
                <a:solidFill>
                  <a:srgbClr val="CFE2F3"/>
                </a:solidFill>
              </a:rPr>
              <a:t>    </a:t>
            </a:r>
            <a:r>
              <a:rPr sz="2400" lang="ru">
                <a:solidFill>
                  <a:srgbClr val="CFE2F3"/>
                </a:solidFill>
              </a:rPr>
              <a:t>По такому же принципу, только складываем квадратики в четыре раза, делаем лепестки цветов.Их у меня тоже будет четыре, на каждую стенку коробки по одно-</a:t>
            </a:r>
          </a:p>
          <a:p>
            <a:pPr>
              <a:buNone/>
            </a:pPr>
            <a:r>
              <a:rPr sz="2400" lang="ru">
                <a:solidFill>
                  <a:srgbClr val="CFE2F3"/>
                </a:solidFill>
              </a:rPr>
              <a:t>му цветку. Затем вырезаем и склеиваем. </a:t>
            </a:r>
          </a:p>
        </p:txBody>
      </p:sp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/>
        </p:nvSpPr>
        <p:spPr>
          <a:xfrm>
            <a:off y="136783" x="1099550"/>
            <a:ext cy="2573103" cx="34267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39" name="Shape 139"/>
          <p:cNvSpPr/>
          <p:nvPr/>
        </p:nvSpPr>
        <p:spPr>
          <a:xfrm>
            <a:off y="130253" x="4720544"/>
            <a:ext cy="2586163" cx="34414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40" name="Shape 140"/>
          <p:cNvSpPr txBox="1"/>
          <p:nvPr/>
        </p:nvSpPr>
        <p:spPr>
          <a:xfrm>
            <a:off y="2794675" x="167365"/>
            <a:ext cy="352499" cx="90029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800" lang="ru">
                <a:solidFill>
                  <a:srgbClr val="CFE2F3"/>
                </a:solidFill>
              </a:rPr>
              <a:t>П</a:t>
            </a:r>
            <a:r>
              <a:rPr sz="1700" lang="ru">
                <a:solidFill>
                  <a:srgbClr val="CFE2F3"/>
                </a:solidFill>
              </a:rPr>
              <a:t>отом из маленького квадратика салфетки сворачиваем тычинки и тоже наклеиваем.</a:t>
            </a:r>
          </a:p>
        </p:txBody>
      </p:sp>
      <p:sp>
        <p:nvSpPr>
          <p:cNvPr id="141" name="Shape 141"/>
          <p:cNvSpPr/>
          <p:nvPr/>
        </p:nvSpPr>
        <p:spPr>
          <a:xfrm rot="-5378250">
            <a:off y="3684547" x="-128507"/>
            <a:ext cy="2387860" cx="299852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42" name="Shape 142"/>
          <p:cNvSpPr/>
          <p:nvPr/>
        </p:nvSpPr>
        <p:spPr>
          <a:xfrm>
            <a:off y="3486405" x="2751691"/>
            <a:ext cy="2916071" cx="36406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143" name="Shape 143"/>
          <p:cNvSpPr txBox="1"/>
          <p:nvPr/>
        </p:nvSpPr>
        <p:spPr>
          <a:xfrm>
            <a:off y="3354477" x="6480388"/>
            <a:ext cy="3048000" cx="26514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sz="1800" lang="ru">
                <a:solidFill>
                  <a:srgbClr val="CFE2F3"/>
                </a:solidFill>
              </a:rPr>
              <a:t>Чтобы цветочкам было не так одиноко на стенках коробки, я решила вырезать ещё и листочки. И мне захотелось, чтобы они были именно такого тёмно-синего цвета.  Вот такая красота у меня получилась...Теперь осталось всё собрать в единую композицию.</a:t>
            </a:r>
          </a:p>
          <a:p>
            <a:r>
              <a:t/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/>
        </p:nvSpPr>
        <p:spPr>
          <a:xfrm>
            <a:off y="526958" x="238425"/>
            <a:ext cy="3669053" cx="27579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49" name="Shape 149"/>
          <p:cNvSpPr/>
          <p:nvPr/>
        </p:nvSpPr>
        <p:spPr>
          <a:xfrm>
            <a:off y="534014" x="3179980"/>
            <a:ext cy="3705092" cx="278403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50" name="Shape 150"/>
          <p:cNvSpPr/>
          <p:nvPr/>
        </p:nvSpPr>
        <p:spPr>
          <a:xfrm>
            <a:off y="534014" x="6087750"/>
            <a:ext cy="3654942" cx="274738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51" name="Shape 151"/>
          <p:cNvSpPr txBox="1"/>
          <p:nvPr/>
        </p:nvSpPr>
        <p:spPr>
          <a:xfrm>
            <a:off y="4545550" x="735750"/>
            <a:ext cy="1603500" cx="76724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ru">
                <a:solidFill>
                  <a:srgbClr val="CFE2F3"/>
                </a:solidFill>
              </a:rPr>
              <a:t>   Берём нашу заготовку коробки и раскладываем  на каждую стенку элементы будущего декора из одного цветка и пары листиков. Затем приклеиваем. </a:t>
            </a:r>
          </a:p>
          <a:p>
            <a:pPr>
              <a:buNone/>
            </a:pPr>
            <a:r>
              <a:rPr sz="2400" lang="ru">
                <a:solidFill>
                  <a:srgbClr val="CFE2F3"/>
                </a:solidFill>
              </a:rPr>
              <a:t>           Любуемся какая  красота  получается !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/>
          <p:nvPr/>
        </p:nvSpPr>
        <p:spPr>
          <a:xfrm>
            <a:off y="193850" x="251417"/>
            <a:ext cy="4667760" cx="351068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57" name="Shape 157"/>
          <p:cNvSpPr/>
          <p:nvPr/>
        </p:nvSpPr>
        <p:spPr>
          <a:xfrm>
            <a:off y="3455401" x="4495173"/>
            <a:ext cy="3279302" cx="436938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58" name="Shape 158"/>
          <p:cNvSpPr/>
          <p:nvPr/>
        </p:nvSpPr>
        <p:spPr>
          <a:xfrm>
            <a:off y="193850" x="3986723"/>
            <a:ext cy="3130873" cx="432920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59" name="Shape 159"/>
          <p:cNvSpPr txBox="1"/>
          <p:nvPr/>
        </p:nvSpPr>
        <p:spPr>
          <a:xfrm>
            <a:off y="4893603" x="149773"/>
            <a:ext cy="1841099" cx="44748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2000" lang="ru">
                <a:solidFill>
                  <a:srgbClr val="CFE2F3"/>
                </a:solidFill>
              </a:rPr>
              <a:t>  </a:t>
            </a:r>
            <a:r>
              <a:rPr sz="1900" lang="ru">
                <a:solidFill>
                  <a:srgbClr val="CFE2F3"/>
                </a:solidFill>
              </a:rPr>
              <a:t>  Чтобы создать у бабочек впечатление полёта, мы возьмём пластиковую бутылку и отрежем несколько (в нашем случае четыре)  небольшие, узкие полоски. Немного подогнём их, выпрямляя.</a:t>
            </a:r>
          </a:p>
        </p:txBody>
      </p:sp>
    </p:spTree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164" name="Shape 164"/>
          <p:cNvGrpSpPr/>
          <p:nvPr/>
        </p:nvGrpSpPr>
        <p:grpSpPr>
          <a:xfrm>
            <a:off y="754134" x="174490"/>
            <a:ext cy="5703215" cx="8760467"/>
            <a:chOff y="754134" x="174490"/>
            <a:chExt cy="5703215" cx="8760467"/>
          </a:xfrm>
        </p:grpSpPr>
        <p:sp>
          <p:nvSpPr>
            <p:cNvPr id="165" name="Shape 165"/>
            <p:cNvSpPr/>
            <p:nvPr/>
          </p:nvSpPr>
          <p:spPr>
            <a:xfrm rot="-5403811">
              <a:off y="1249895" x="-301357"/>
              <a:ext cy="2872467" cx="382840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</p:sp>
        <p:sp>
          <p:nvSpPr>
            <p:cNvPr id="166" name="Shape 166"/>
            <p:cNvSpPr/>
            <p:nvPr/>
          </p:nvSpPr>
          <p:spPr>
            <a:xfrm>
              <a:off y="790454" x="3173282"/>
              <a:ext cy="3791351" cx="2797434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</p:sp>
        <p:sp>
          <p:nvSpPr>
            <p:cNvPr id="167" name="Shape 167"/>
            <p:cNvSpPr/>
            <p:nvPr/>
          </p:nvSpPr>
          <p:spPr>
            <a:xfrm>
              <a:off y="754134" x="6070793"/>
              <a:ext cy="3827671" cx="2864163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</p:sp>
        <p:sp>
          <p:nvSpPr>
            <p:cNvPr id="168" name="Shape 168"/>
            <p:cNvSpPr txBox="1"/>
            <p:nvPr/>
          </p:nvSpPr>
          <p:spPr>
            <a:xfrm>
              <a:off y="4827450" x="451857"/>
              <a:ext cy="1629899" cx="8483099"/>
            </a:xfrm>
            <a:prstGeom prst="rect">
              <a:avLst/>
            </a:prstGeom>
            <a:noFill/>
          </p:spPr>
          <p:txBody>
            <a:bodyPr bIns="91425" rIns="91425" lIns="91425" tIns="91425" anchor="t" anchorCtr="0">
              <a:noAutofit/>
            </a:bodyPr>
            <a:lstStyle/>
            <a:p>
              <a:pPr>
                <a:buNone/>
              </a:pPr>
              <a:r>
                <a:rPr sz="2400" lang="ru">
                  <a:solidFill>
                    <a:srgbClr val="CFE2F3"/>
                  </a:solidFill>
                </a:rPr>
                <a:t>   Поочерёдно наклеиваем эти полоски на центральный квадрат. Затем вырезаем небольшой квадратик и наклеиваем его поверх кончиков от пластиковых полосочек, таким образом пряча их .</a:t>
              </a:r>
            </a:p>
          </p:txBody>
        </p:sp>
      </p:grp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/>
          <p:nvPr/>
        </p:nvSpPr>
        <p:spPr>
          <a:xfrm>
            <a:off y="666219" x="262564"/>
            <a:ext cy="3756743" cx="28159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74" name="Shape 174"/>
          <p:cNvSpPr/>
          <p:nvPr/>
        </p:nvSpPr>
        <p:spPr>
          <a:xfrm>
            <a:off y="686786" x="3180842"/>
            <a:ext cy="3715609" cx="278231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75" name="Shape 175"/>
          <p:cNvSpPr/>
          <p:nvPr/>
        </p:nvSpPr>
        <p:spPr>
          <a:xfrm>
            <a:off y="674302" x="6065610"/>
            <a:ext cy="3767004" cx="282037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76" name="Shape 176"/>
          <p:cNvSpPr txBox="1"/>
          <p:nvPr/>
        </p:nvSpPr>
        <p:spPr>
          <a:xfrm>
            <a:off y="4686525" x="352372"/>
            <a:ext cy="1515300" cx="85268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2400" lang="ru">
                <a:solidFill>
                  <a:srgbClr val="CFE2F3"/>
                </a:solidFill>
              </a:rPr>
              <a:t>На верхнюю часть полоски наклеиваем самих бумажных бабочек. 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/>
          <p:nvPr/>
        </p:nvSpPr>
        <p:spPr>
          <a:xfrm rot="-5417743">
            <a:off y="1002411" x="-222300"/>
            <a:ext cy="3995603" cx="53249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82" name="Shape 182"/>
          <p:cNvSpPr/>
          <p:nvPr/>
        </p:nvSpPr>
        <p:spPr>
          <a:xfrm>
            <a:off y="330310" x="4731125"/>
            <a:ext cy="5408215" cx="405116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83" name="Shape 183"/>
          <p:cNvSpPr txBox="1"/>
          <p:nvPr/>
        </p:nvSpPr>
        <p:spPr>
          <a:xfrm>
            <a:off y="5738525" x="537298"/>
            <a:ext cy="1338899" cx="82812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sz="2400" lang="ru">
                <a:solidFill>
                  <a:srgbClr val="CFE2F3"/>
                </a:solidFill>
              </a:rPr>
              <a:t>Осталось только украсить саму коробочку с наружной стороны, сложить всё аккуратно и накрыть крышкой...</a:t>
            </a:r>
          </a:p>
          <a:p>
            <a:r>
              <a:t/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/>
          <p:nvPr/>
        </p:nvSpPr>
        <p:spPr>
          <a:xfrm>
            <a:off y="149790" x="110331"/>
            <a:ext cy="3961044" cx="52821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89" name="Shape 189"/>
          <p:cNvSpPr txBox="1"/>
          <p:nvPr/>
        </p:nvSpPr>
        <p:spPr>
          <a:xfrm>
            <a:off y="4351775" x="496144"/>
            <a:ext cy="837000" cx="45104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2400" lang="ru">
                <a:solidFill>
                  <a:srgbClr val="CFE2F3"/>
                </a:solidFill>
              </a:rPr>
              <a:t>И вот, мой подарок любимой мамочке к 8-му марта готов.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y="246650" x="5655550"/>
            <a:ext cy="6642299" cx="32595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91" name="Shape 191"/>
          <p:cNvSpPr txBox="1"/>
          <p:nvPr/>
        </p:nvSpPr>
        <p:spPr>
          <a:xfrm>
            <a:off y="246650" x="5532215"/>
            <a:ext cy="6541199" cx="36519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b="1" sz="2400" lang="ru" i="1">
                <a:solidFill>
                  <a:srgbClr val="E69138"/>
                </a:solidFill>
                <a:latin typeface="Georgia"/>
                <a:ea typeface="Georgia"/>
                <a:cs typeface="Georgia"/>
                <a:sym typeface="Georgia"/>
              </a:rPr>
              <a:t>Лучше мамы нет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ru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Маму любят все на свете,</a:t>
            </a:r>
          </a:p>
          <a:p>
            <a:pPr rtl="0" lvl="0">
              <a:buNone/>
            </a:pPr>
            <a:r>
              <a:rPr sz="2400" lang="ru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Мама первый друг.</a:t>
            </a:r>
          </a:p>
          <a:p>
            <a:pPr rtl="0" lvl="0">
              <a:buNone/>
            </a:pPr>
            <a:r>
              <a:rPr sz="2400" lang="ru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Любят мам не только дети,</a:t>
            </a:r>
          </a:p>
          <a:p>
            <a:pPr rtl="0" lvl="0">
              <a:buNone/>
            </a:pPr>
            <a:r>
              <a:rPr sz="2400" lang="ru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Любят все вокруг.</a:t>
            </a:r>
          </a:p>
          <a:p>
            <a:pPr rtl="0" lvl="0">
              <a:buNone/>
            </a:pPr>
            <a:r>
              <a:rPr sz="2400" lang="ru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что-нибудь случится,</a:t>
            </a:r>
          </a:p>
          <a:p>
            <a:pPr rtl="0" lvl="0">
              <a:buNone/>
            </a:pPr>
            <a:r>
              <a:rPr sz="2400" lang="ru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вдруг беда,</a:t>
            </a:r>
          </a:p>
          <a:p>
            <a:pPr rtl="0" lvl="0">
              <a:buNone/>
            </a:pPr>
            <a:r>
              <a:rPr sz="2400" lang="ru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Мамочка придет на помощь,</a:t>
            </a:r>
          </a:p>
          <a:p>
            <a:pPr rtl="0" lvl="0">
              <a:buNone/>
            </a:pPr>
            <a:r>
              <a:rPr sz="2400" lang="ru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Выручит всегда.</a:t>
            </a:r>
          </a:p>
          <a:p>
            <a:pPr rtl="0" lvl="0">
              <a:buNone/>
            </a:pPr>
            <a:r>
              <a:rPr sz="2400" lang="ru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Мама много сил, здоровья</a:t>
            </a:r>
          </a:p>
          <a:p>
            <a:pPr rtl="0" lvl="0">
              <a:buNone/>
            </a:pPr>
            <a:r>
              <a:rPr sz="2400" lang="ru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Отдает всем нам.</a:t>
            </a:r>
          </a:p>
          <a:p>
            <a:pPr rtl="0" lvl="0">
              <a:buNone/>
            </a:pPr>
            <a:r>
              <a:rPr sz="2400" lang="ru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Значит, правда, нет на свете</a:t>
            </a:r>
          </a:p>
          <a:p>
            <a:pPr algn="just" rtl="0" lvl="0">
              <a:lnSpc>
                <a:spcPct val="115000"/>
              </a:lnSpc>
              <a:buNone/>
            </a:pPr>
            <a:r>
              <a:rPr sz="2400" lang="ru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Лучше наших мам.</a:t>
            </a:r>
          </a:p>
          <a:p>
            <a:r>
              <a:t/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/>
        </p:nvSpPr>
        <p:spPr>
          <a:xfrm>
            <a:off y="235312" x="326475"/>
            <a:ext cy="5484323" cx="411641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9" name="Shape 49"/>
          <p:cNvSpPr/>
          <p:nvPr/>
        </p:nvSpPr>
        <p:spPr>
          <a:xfrm>
            <a:off y="231400" x="4695866"/>
            <a:ext cy="5492147" cx="412164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0" name="Shape 50"/>
          <p:cNvSpPr txBox="1"/>
          <p:nvPr/>
        </p:nvSpPr>
        <p:spPr>
          <a:xfrm>
            <a:off y="5719636" x="185045"/>
            <a:ext cy="933900" cx="90381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800" lang="ru">
                <a:solidFill>
                  <a:srgbClr val="C9DAF8"/>
                </a:solidFill>
              </a:rPr>
              <a:t>   </a:t>
            </a:r>
            <a:r>
              <a:rPr sz="2000" lang="ru">
                <a:solidFill>
                  <a:srgbClr val="C9DAF8"/>
                </a:solidFill>
              </a:rPr>
              <a:t>  Я хочу вас научить делать вот такую коробочку-сюрприз. Которую открываешь, а там поле с цветами и порхающими бабочками.   Моей мамочке очень понравился этот подарок.Она была просто в восторге!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155CC"/>
        </a:solidFill>
      </p:bgPr>
    </p:bg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/>
        </p:nvSpPr>
        <p:spPr>
          <a:xfrm>
            <a:off y="289559" x="344823"/>
            <a:ext cy="5387269" cx="84543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6" name="Shape 56"/>
          <p:cNvSpPr txBox="1"/>
          <p:nvPr/>
        </p:nvSpPr>
        <p:spPr>
          <a:xfrm>
            <a:off y="5902203" x="167376"/>
            <a:ext cy="616500" cx="88974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2400" lang="ru">
                <a:solidFill>
                  <a:srgbClr val="CFE2F3"/>
                </a:solidFill>
              </a:rPr>
              <a:t> Для работы нам понадобятся: ножницы, карандаш, линейка, клей, пластиковая бутылка, цветная бумага и картон.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/>
        </p:nvSpPr>
        <p:spPr>
          <a:xfrm>
            <a:off y="243333" x="264305"/>
            <a:ext cy="6371333" cx="53383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2" name="Shape 62"/>
          <p:cNvSpPr txBox="1"/>
          <p:nvPr/>
        </p:nvSpPr>
        <p:spPr>
          <a:xfrm>
            <a:off y="229050" x="5831725"/>
            <a:ext cy="6377999" cx="2942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800" lang="ru">
                <a:solidFill>
                  <a:srgbClr val="CFE2F3"/>
                </a:solidFill>
              </a:rPr>
              <a:t>Для создания основы коробочки нам потребуется любой цветной картон, на котором мы чертим основу коробки в виде креста с равными сторонами квадратов. (Как на картинке). У меня 9см x  9см. А для крышки коробки чертим квадрат с основанием 9,1см x 9,1 см.И не забываем слева и справа от основы оставить припуски в 2 см - будущие боковинки коробки. Чтобы внутри коробочка тоже была интересной из цветного картона другого цвета можно вырезать квадраты по размеру и наклеить их на внутреннюю часть.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y="3091950" x="1981926"/>
            <a:ext cy="405300" cx="10391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800" lang="ru"/>
              <a:t>9 см</a:t>
            </a:r>
          </a:p>
        </p:txBody>
      </p:sp>
      <p:sp>
        <p:nvSpPr>
          <p:cNvPr id="64" name="Shape 64"/>
          <p:cNvSpPr txBox="1"/>
          <p:nvPr/>
        </p:nvSpPr>
        <p:spPr>
          <a:xfrm rot="-5400000">
            <a:off y="3699125" x="1118000"/>
            <a:ext cy="354000" cx="8279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800" lang="ru"/>
              <a:t>9 см</a:t>
            </a:r>
          </a:p>
        </p:txBody>
      </p:sp>
      <p:sp>
        <p:nvSpPr>
          <p:cNvPr id="65" name="Shape 65"/>
          <p:cNvSpPr txBox="1"/>
          <p:nvPr/>
        </p:nvSpPr>
        <p:spPr>
          <a:xfrm rot="-5400000">
            <a:off y="4342875" x="1233349"/>
            <a:ext cy="792899" cx="10395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800" lang="ru"/>
              <a:t>9 см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y="2167050" x="3981725"/>
            <a:ext cy="581400" cx="8456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800" lang="ru"/>
              <a:t>9,1 см</a:t>
            </a:r>
          </a:p>
        </p:txBody>
      </p:sp>
      <p:cxnSp>
        <p:nvCxnSpPr>
          <p:cNvPr id="67" name="Shape 67"/>
          <p:cNvCxnSpPr/>
          <p:nvPr/>
        </p:nvCxnSpPr>
        <p:spPr>
          <a:xfrm>
            <a:off y="3437850" x="1620925"/>
            <a:ext cy="15300" cx="13565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stealth"/>
            <a:tailEnd w="lg" len="lg" type="stealth"/>
          </a:ln>
        </p:spPr>
      </p:cxnSp>
      <p:cxnSp>
        <p:nvCxnSpPr>
          <p:cNvPr id="68" name="Shape 68"/>
          <p:cNvCxnSpPr/>
          <p:nvPr/>
        </p:nvCxnSpPr>
        <p:spPr>
          <a:xfrm>
            <a:off y="3312275" x="1709000"/>
            <a:ext cy="1145100" cx="882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stealth"/>
            <a:tailEnd w="lg" len="lg" type="stealth"/>
          </a:ln>
        </p:spPr>
      </p:cxnSp>
      <p:cxnSp>
        <p:nvCxnSpPr>
          <p:cNvPr id="69" name="Shape 69"/>
          <p:cNvCxnSpPr/>
          <p:nvPr/>
        </p:nvCxnSpPr>
        <p:spPr>
          <a:xfrm>
            <a:off y="4422250" x="1814700"/>
            <a:ext cy="1092300" cx="704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stealth"/>
            <a:tailEnd w="lg" len="lg" type="stealth"/>
          </a:ln>
        </p:spPr>
      </p:cxnSp>
      <p:cxnSp>
        <p:nvCxnSpPr>
          <p:cNvPr id="70" name="Shape 70"/>
          <p:cNvCxnSpPr/>
          <p:nvPr/>
        </p:nvCxnSpPr>
        <p:spPr>
          <a:xfrm>
            <a:off y="2572300" x="3735125"/>
            <a:ext cy="52799" cx="13388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stealth"/>
            <a:tailEnd w="lg" len="lg" type="stealth"/>
          </a:ln>
        </p:spPr>
      </p:cxnSp>
      <p:cxnSp>
        <p:nvCxnSpPr>
          <p:cNvPr id="71" name="Shape 71"/>
          <p:cNvCxnSpPr/>
          <p:nvPr/>
        </p:nvCxnSpPr>
        <p:spPr>
          <a:xfrm rot="10800000" flipH="1">
            <a:off y="2572224" x="3470850"/>
            <a:ext cy="17700" cx="2993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stealth"/>
            <a:tailEnd w="lg" len="lg" type="stealth"/>
          </a:ln>
        </p:spPr>
      </p:cxnSp>
      <p:sp>
        <p:nvSpPr>
          <p:cNvPr id="72" name="Shape 72"/>
          <p:cNvSpPr txBox="1"/>
          <p:nvPr/>
        </p:nvSpPr>
        <p:spPr>
          <a:xfrm>
            <a:off y="2175900" x="3338700"/>
            <a:ext cy="563700" cx="563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ru"/>
              <a:t>2см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y="2420050" x="4998794"/>
            <a:ext cy="357299" cx="6038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lang="ru"/>
              <a:t>2см</a:t>
            </a:r>
          </a:p>
          <a:p>
            <a:r>
              <a:t/>
            </a:r>
          </a:p>
        </p:txBody>
      </p:sp>
      <p:cxnSp>
        <p:nvCxnSpPr>
          <p:cNvPr id="74" name="Shape 74"/>
          <p:cNvCxnSpPr>
            <a:stCxn id="73" idx="1"/>
          </p:cNvCxnSpPr>
          <p:nvPr/>
        </p:nvCxnSpPr>
        <p:spPr>
          <a:xfrm>
            <a:off y="2598699" x="4998794"/>
            <a:ext cy="8699" cx="2690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stealth"/>
            <a:tailEnd w="lg" len="lg" type="stealth"/>
          </a:ln>
        </p:spPr>
      </p:cxnSp>
      <p:cxnSp>
        <p:nvCxnSpPr>
          <p:cNvPr id="75" name="Shape 75"/>
          <p:cNvCxnSpPr/>
          <p:nvPr/>
        </p:nvCxnSpPr>
        <p:spPr>
          <a:xfrm flipH="1">
            <a:off y="2572300" x="3787950"/>
            <a:ext cy="1057200" cx="173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stealth"/>
            <a:tailEnd w="lg" len="lg" type="stealth"/>
          </a:ln>
        </p:spPr>
      </p:cxnSp>
      <p:sp>
        <p:nvSpPr>
          <p:cNvPr id="76" name="Shape 76"/>
          <p:cNvSpPr txBox="1"/>
          <p:nvPr/>
        </p:nvSpPr>
        <p:spPr>
          <a:xfrm rot="-5400000">
            <a:off y="2889550" x="3171300"/>
            <a:ext cy="422700" cx="8984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800" lang="ru"/>
              <a:t>9,1 см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/>
        </p:nvSpPr>
        <p:spPr>
          <a:xfrm>
            <a:off y="144918" x="5109991"/>
            <a:ext cy="5328095" cx="39255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2" name="Shape 82"/>
          <p:cNvSpPr/>
          <p:nvPr/>
        </p:nvSpPr>
        <p:spPr>
          <a:xfrm>
            <a:off y="118331" x="123302"/>
            <a:ext cy="5381269" cx="485103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83" name="Shape 83"/>
          <p:cNvSpPr txBox="1"/>
          <p:nvPr/>
        </p:nvSpPr>
        <p:spPr>
          <a:xfrm>
            <a:off y="5673157" x="484518"/>
            <a:ext cy="775199" cx="82277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2400" lang="ru">
                <a:solidFill>
                  <a:srgbClr val="CFE2F3"/>
                </a:solidFill>
              </a:rPr>
              <a:t>  Это я в процессе работы... Старательно вырезаю заготовки для будущей коробочки.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/>
        </p:nvSpPr>
        <p:spPr>
          <a:xfrm>
            <a:off y="183066" x="229050"/>
            <a:ext cy="2856203" cx="38055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9" name="Shape 89"/>
          <p:cNvSpPr/>
          <p:nvPr/>
        </p:nvSpPr>
        <p:spPr>
          <a:xfrm>
            <a:off y="194538" x="4310703"/>
            <a:ext cy="2833259" cx="37730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90" name="Shape 90"/>
          <p:cNvSpPr/>
          <p:nvPr/>
        </p:nvSpPr>
        <p:spPr>
          <a:xfrm>
            <a:off y="3161948" x="1127625"/>
            <a:ext cy="2838977" cx="378210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91" name="Shape 91"/>
          <p:cNvSpPr/>
          <p:nvPr/>
        </p:nvSpPr>
        <p:spPr>
          <a:xfrm>
            <a:off y="3161948" x="5162235"/>
            <a:ext cy="2815127" cx="375271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92" name="Shape 92"/>
          <p:cNvSpPr txBox="1"/>
          <p:nvPr/>
        </p:nvSpPr>
        <p:spPr>
          <a:xfrm>
            <a:off y="6000925" x="167400"/>
            <a:ext cy="581400" cx="88091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800" lang="ru">
                <a:solidFill>
                  <a:srgbClr val="CFE2F3"/>
                </a:solidFill>
              </a:rPr>
              <a:t>Но прежде чем приступить к украшению, надо взять ножницы и провести им по всем линиям сгиба шаблона.Тогда коробочка получится аккуратной. Ну а затем  приступаем к приклеиванию цветных квадратов внутренних стенок .</a:t>
            </a:r>
          </a:p>
        </p:txBody>
      </p:sp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/>
        </p:nvSpPr>
        <p:spPr>
          <a:xfrm>
            <a:off y="231150" x="3614371"/>
            <a:ext cy="2200604" cx="283237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8" name="Shape 98"/>
          <p:cNvSpPr/>
          <p:nvPr/>
        </p:nvSpPr>
        <p:spPr>
          <a:xfrm>
            <a:off y="3822745" x="169792"/>
            <a:ext cy="2841454" cx="36307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99" name="Shape 99"/>
          <p:cNvSpPr/>
          <p:nvPr/>
        </p:nvSpPr>
        <p:spPr>
          <a:xfrm>
            <a:off y="3151817" x="3956817"/>
            <a:ext cy="3512381" cx="263971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00" name="Shape 100"/>
          <p:cNvSpPr txBox="1"/>
          <p:nvPr/>
        </p:nvSpPr>
        <p:spPr>
          <a:xfrm>
            <a:off y="229026" x="6756663"/>
            <a:ext cy="6431099" cx="23522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000" lang="ru">
                <a:solidFill>
                  <a:srgbClr val="CFE2F3"/>
                </a:solidFill>
              </a:rPr>
              <a:t>Теперь делаем крышку коро-</a:t>
            </a:r>
          </a:p>
          <a:p>
            <a:pPr rtl="0" lvl="0">
              <a:buNone/>
            </a:pPr>
            <a:r>
              <a:rPr sz="2000" lang="ru">
                <a:solidFill>
                  <a:srgbClr val="CFE2F3"/>
                </a:solidFill>
              </a:rPr>
              <a:t>бочки.Также, по сгибам прово-</a:t>
            </a:r>
          </a:p>
          <a:p>
            <a:pPr rtl="0" lvl="0">
              <a:buNone/>
            </a:pPr>
            <a:r>
              <a:rPr sz="2000" lang="ru">
                <a:solidFill>
                  <a:srgbClr val="CFE2F3"/>
                </a:solidFill>
              </a:rPr>
              <a:t>дим ножница-</a:t>
            </a:r>
          </a:p>
          <a:p>
            <a:pPr rtl="0" lvl="0">
              <a:buNone/>
            </a:pPr>
            <a:r>
              <a:rPr sz="2000" lang="ru">
                <a:solidFill>
                  <a:srgbClr val="CFE2F3"/>
                </a:solidFill>
              </a:rPr>
              <a:t>ми. Потом с одной и другой сторон верхние небольшие квадраты надре-</a:t>
            </a:r>
          </a:p>
          <a:p>
            <a:pPr rtl="0" lvl="0">
              <a:buNone/>
            </a:pPr>
            <a:r>
              <a:rPr sz="2000" lang="ru">
                <a:solidFill>
                  <a:srgbClr val="CFE2F3"/>
                </a:solidFill>
              </a:rPr>
              <a:t>заем по пунктир-</a:t>
            </a:r>
          </a:p>
          <a:p>
            <a:pPr rtl="0" lvl="0">
              <a:buNone/>
            </a:pPr>
            <a:r>
              <a:rPr sz="2000" lang="ru">
                <a:solidFill>
                  <a:srgbClr val="CFE2F3"/>
                </a:solidFill>
              </a:rPr>
              <a:t>ной линии до сгиба. Затем эти квадраты нама-</a:t>
            </a:r>
          </a:p>
          <a:p>
            <a:pPr rtl="0" lvl="0">
              <a:buNone/>
            </a:pPr>
            <a:r>
              <a:rPr sz="2000" lang="ru">
                <a:solidFill>
                  <a:srgbClr val="CFE2F3"/>
                </a:solidFill>
              </a:rPr>
              <a:t>зываем клеем и приклеиваем к прилегающим боковым стен-</a:t>
            </a:r>
          </a:p>
          <a:p>
            <a:pPr rtl="0" lvl="0">
              <a:buNone/>
            </a:pPr>
            <a:r>
              <a:rPr sz="2000" lang="ru">
                <a:solidFill>
                  <a:srgbClr val="CFE2F3"/>
                </a:solidFill>
              </a:rPr>
              <a:t>кам. Крышка готова.</a:t>
            </a:r>
          </a:p>
        </p:txBody>
      </p:sp>
      <p:sp>
        <p:nvSpPr>
          <p:cNvPr id="101" name="Shape 101"/>
          <p:cNvSpPr/>
          <p:nvPr/>
        </p:nvSpPr>
        <p:spPr>
          <a:xfrm>
            <a:off y="231150" x="169792"/>
            <a:ext cy="3179296" cx="32803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/>
        </p:nvSpPr>
        <p:spPr>
          <a:xfrm>
            <a:off y="176200" x="256010"/>
            <a:ext cy="3565573" cx="26760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7" name="Shape 107"/>
          <p:cNvSpPr/>
          <p:nvPr/>
        </p:nvSpPr>
        <p:spPr>
          <a:xfrm>
            <a:off y="163922" x="3224972"/>
            <a:ext cy="3588521" cx="269405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08" name="Shape 108"/>
          <p:cNvSpPr/>
          <p:nvPr/>
        </p:nvSpPr>
        <p:spPr>
          <a:xfrm>
            <a:off y="177323" x="6217068"/>
            <a:ext cy="3563325" cx="267594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09" name="Shape 109"/>
          <p:cNvSpPr/>
          <p:nvPr/>
        </p:nvSpPr>
        <p:spPr>
          <a:xfrm>
            <a:off y="3889603" x="256010"/>
            <a:ext cy="2782821" cx="370494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110" name="Shape 110"/>
          <p:cNvSpPr txBox="1"/>
          <p:nvPr/>
        </p:nvSpPr>
        <p:spPr>
          <a:xfrm>
            <a:off y="3889603" x="4294614"/>
            <a:ext cy="2607599" cx="4598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2000" lang="ru">
                <a:solidFill>
                  <a:srgbClr val="CFE2F3"/>
                </a:solidFill>
              </a:rPr>
              <a:t>Только получилась она скучноватой. Я решила её украсить и сделать более нарядной. Сверху я наклеила квадрат зелёного цвета немного меньшего размера. Взяла декоративную ленту, обрамила ею два края квадрата и из неё же сделала милый маленький бантик. Теперь смотрится намного лучше...</a:t>
            </a:r>
          </a:p>
        </p:txBody>
      </p:sp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/>
        </p:nvSpPr>
        <p:spPr>
          <a:xfrm>
            <a:off y="217571" x="658364"/>
            <a:ext cy="5436224" cx="782727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6" name="Shape 116"/>
          <p:cNvSpPr txBox="1"/>
          <p:nvPr/>
        </p:nvSpPr>
        <p:spPr>
          <a:xfrm>
            <a:off y="5567450" x="79295"/>
            <a:ext cy="933900" cx="9161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800" lang="ru">
                <a:solidFill>
                  <a:srgbClr val="CFE2F3"/>
                </a:solidFill>
              </a:rPr>
              <a:t> </a:t>
            </a:r>
            <a:r>
              <a:rPr sz="2000" lang="ru">
                <a:solidFill>
                  <a:srgbClr val="CFE2F3"/>
                </a:solidFill>
              </a:rPr>
              <a:t>Для украшения внутренней части коробочки я решила сделать цветы и бабочек. Для их изготовления нам понадобятся: цветная бумага, шаблоны цветов и бабочек двух размеров, салфетка, ножницы и простой карандаш.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